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13"/>
  </p:notesMasterIdLst>
  <p:handoutMasterIdLst>
    <p:handoutMasterId r:id="rId14"/>
  </p:handoutMasterIdLst>
  <p:sldIdLst>
    <p:sldId id="353" r:id="rId2"/>
    <p:sldId id="514" r:id="rId3"/>
    <p:sldId id="533" r:id="rId4"/>
    <p:sldId id="515" r:id="rId5"/>
    <p:sldId id="534" r:id="rId6"/>
    <p:sldId id="535" r:id="rId7"/>
    <p:sldId id="538" r:id="rId8"/>
    <p:sldId id="536" r:id="rId9"/>
    <p:sldId id="540" r:id="rId10"/>
    <p:sldId id="528" r:id="rId11"/>
    <p:sldId id="543" r:id="rId12"/>
  </p:sldIdLst>
  <p:sldSz cx="9144000" cy="6858000" type="screen4x3"/>
  <p:notesSz cx="9874250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Wes" initials="J" lastIdx="1" clrIdx="0">
    <p:extLst>
      <p:ext uri="{19B8F6BF-5375-455C-9EA6-DF929625EA0E}">
        <p15:presenceInfo xmlns:p15="http://schemas.microsoft.com/office/powerpoint/2012/main" userId="JaWe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3300"/>
    <a:srgbClr val="000000"/>
    <a:srgbClr val="0000FF"/>
    <a:srgbClr val="EBEBFF"/>
    <a:srgbClr val="E7E7FF"/>
    <a:srgbClr val="E1E1FF"/>
    <a:srgbClr val="CC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6" autoAdjust="0"/>
    <p:restoredTop sz="88300" autoAdjust="0"/>
  </p:normalViewPr>
  <p:slideViewPr>
    <p:cSldViewPr>
      <p:cViewPr varScale="1">
        <p:scale>
          <a:sx n="95" d="100"/>
          <a:sy n="95" d="100"/>
        </p:scale>
        <p:origin x="65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440" y="-96"/>
      </p:cViewPr>
      <p:guideLst>
        <p:guide orient="horz" pos="2141"/>
        <p:guide pos="311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9100C9D-5435-413A-BF52-2B15EB002061}" type="datetime1">
              <a:rPr lang="zh-TW" altLang="en-US"/>
              <a:pPr>
                <a:defRPr/>
              </a:pPr>
              <a:t>2018/1/10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E170E82-7C65-4478-A546-7809429790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711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E80364E5-E223-41E7-8F7B-C58689653AC1}" type="datetime1">
              <a:rPr lang="zh-TW" altLang="en-US"/>
              <a:pPr>
                <a:defRPr/>
              </a:pPr>
              <a:t>2018/1/10</a:t>
            </a:fld>
            <a:endParaRPr lang="en-US" altLang="zh-TW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8500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B67C58D4-8247-4CDB-B8D8-366157AD7C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454648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9F011DFF-4CF2-4B16-A707-64B28036040A}" type="slidenum">
              <a:rPr lang="en-US" altLang="zh-TW" smtClean="0"/>
              <a:pPr eaLnBrk="1" hangingPunct="1"/>
              <a:t>1</a:t>
            </a:fld>
            <a:endParaRPr lang="en-US" altLang="zh-TW" dirty="0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49D338C6-14FA-48CC-A73D-B1557EEBA41C}" type="datetime1">
              <a:rPr lang="zh-TW" altLang="en-US" smtClean="0"/>
              <a:pPr eaLnBrk="1" hangingPunct="1"/>
              <a:t>2018/1/10</a:t>
            </a:fld>
            <a:endParaRPr lang="en-US" altLang="zh-TW" dirty="0" smtClean="0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dirty="0" smtClean="0"/>
              <a:t>CSIE CIAL Lab</a:t>
            </a:r>
          </a:p>
        </p:txBody>
      </p:sp>
      <p:sp>
        <p:nvSpPr>
          <p:cNvPr id="47109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/>
            <a:fld id="{B507DD77-2F27-408A-A247-AD7484650273}" type="slidenum">
              <a:rPr lang="en-US" altLang="zh-TW" sz="1200"/>
              <a:pPr algn="r" eaLnBrk="1" hangingPunct="1"/>
              <a:t>1</a:t>
            </a:fld>
            <a:endParaRPr lang="en-US" altLang="zh-TW" sz="1200" dirty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3100" y="508000"/>
            <a:ext cx="3397250" cy="254952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dirty="0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2931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近期因為</a:t>
            </a:r>
            <a:r>
              <a:rPr lang="en-US" altLang="zh-TW" dirty="0" smtClean="0"/>
              <a:t>ruleset size</a:t>
            </a:r>
            <a:r>
              <a:rPr lang="zh-TW" altLang="en-US" dirty="0" smtClean="0"/>
              <a:t>快速成長，因此</a:t>
            </a:r>
            <a:r>
              <a:rPr lang="en-US" altLang="zh-TW" dirty="0" smtClean="0"/>
              <a:t>ruleset</a:t>
            </a:r>
            <a:r>
              <a:rPr lang="zh-TW" altLang="en-US" dirty="0" smtClean="0"/>
              <a:t>複雜度造成一般封包分類方法</a:t>
            </a:r>
            <a:r>
              <a:rPr lang="en-US" altLang="zh-TW" dirty="0" smtClean="0"/>
              <a:t>memory</a:t>
            </a:r>
            <a:r>
              <a:rPr lang="zh-TW" altLang="en-US" dirty="0" smtClean="0"/>
              <a:t>表現很差</a:t>
            </a:r>
            <a:endParaRPr lang="en-US" altLang="zh-TW" dirty="0" smtClean="0"/>
          </a:p>
          <a:p>
            <a:r>
              <a:rPr lang="en-US" altLang="zh-TW" dirty="0" err="1" smtClean="0"/>
              <a:t>Swintop</a:t>
            </a:r>
            <a:r>
              <a:rPr lang="zh-TW" altLang="en-US" dirty="0" smtClean="0"/>
              <a:t>是一種將</a:t>
            </a:r>
            <a:r>
              <a:rPr lang="en-US" altLang="zh-TW" dirty="0" smtClean="0"/>
              <a:t>ruleset</a:t>
            </a:r>
            <a:r>
              <a:rPr lang="zh-TW" altLang="en-US" dirty="0" smtClean="0"/>
              <a:t>去分類的方式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2018/1/10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3168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2018/1/10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36736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>
              <a:ea typeface="新細明體" pitchFamily="18" charset="-12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5732-0661-4510-8994-21747E367F95}" type="datetime1">
              <a:rPr lang="zh-TW" altLang="en-US"/>
              <a:pPr>
                <a:defRPr/>
              </a:pPr>
              <a:t>2018/1/10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525C8-037D-4D9C-A89D-84B4CBED04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407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80299-9B71-4CE5-8AF3-49E78D1409C8}" type="datetime1">
              <a:rPr lang="zh-TW" altLang="en-US"/>
              <a:pPr>
                <a:defRPr/>
              </a:pPr>
              <a:t>2018/1/10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35581-8FB1-4BA3-A1BD-7283ADB7F1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151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9290-2659-4358-AE6E-0D2AB2AB43AE}" type="datetime1">
              <a:rPr lang="zh-TW" altLang="en-US"/>
              <a:pPr>
                <a:defRPr/>
              </a:pPr>
              <a:t>2018/1/10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8D4B-52B5-445E-B845-CE63557AFE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9681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D082F-EB1F-4CA9-A2BB-73C8CA86B6DC}" type="datetime1">
              <a:rPr lang="zh-TW" altLang="en-US"/>
              <a:pPr>
                <a:defRPr/>
              </a:pPr>
              <a:t>2018/1/10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7B881-FCCB-4025-94C8-DA2AFB2801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7309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62556-DD1A-4320-A61A-1EEC9D929459}" type="datetime1">
              <a:rPr lang="zh-TW" altLang="en-US"/>
              <a:pPr>
                <a:defRPr/>
              </a:pPr>
              <a:t>2018/1/10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E0783-66AB-4E9E-B57F-90858DA08A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73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B5826-75D5-42B3-A5C4-B229DF8C6A71}" type="datetime1">
              <a:rPr lang="zh-TW" altLang="en-US"/>
              <a:pPr>
                <a:defRPr/>
              </a:pPr>
              <a:t>2018/1/10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951E2-EEAA-4669-B8F0-B40FD5B3C2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020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840D1-7F77-4D1A-BD2B-AA0AFA56A26A}" type="datetime1">
              <a:rPr lang="zh-TW" altLang="en-US"/>
              <a:pPr>
                <a:defRPr/>
              </a:pPr>
              <a:t>2018/1/10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754AE-326A-49DC-BA3C-648274DC3B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117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D7D96-79B4-4AC6-A23F-82AC22FB9E37}" type="datetime1">
              <a:rPr lang="zh-TW" altLang="en-US"/>
              <a:pPr>
                <a:defRPr/>
              </a:pPr>
              <a:t>2018/1/10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F1F05-B80C-4342-AEC2-30DC8D76B3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736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8D481-9A74-41A8-A3DD-B725FABA0BFD}" type="datetime1">
              <a:rPr lang="zh-TW" altLang="en-US"/>
              <a:pPr>
                <a:defRPr/>
              </a:pPr>
              <a:t>2018/1/10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368F9-24E6-4439-86FC-553CFE5611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046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432D8-DDB8-4D0D-A821-5B579638449B}" type="datetime1">
              <a:rPr lang="zh-TW" altLang="en-US"/>
              <a:pPr>
                <a:defRPr/>
              </a:pPr>
              <a:t>2018/1/10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723CC-A3E8-494E-B22F-9BADF4484A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749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28D2E-D3A3-40BD-85D2-775B7A5B698A}" type="datetime1">
              <a:rPr lang="zh-TW" altLang="en-US"/>
              <a:pPr>
                <a:defRPr/>
              </a:pPr>
              <a:t>2018/1/10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A9615-97A3-4B50-80FA-CDDFC7E016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5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84AE2-8279-4719-AA7D-0CCC31134587}" type="datetime1">
              <a:rPr lang="zh-TW" altLang="en-US"/>
              <a:pPr>
                <a:defRPr/>
              </a:pPr>
              <a:t>2018/1/10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8E641-5E6C-4237-BE88-7A5ACB6ACF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822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A583F-7C87-430E-BA42-51959189E1EB}" type="datetime1">
              <a:rPr lang="zh-TW" altLang="en-US"/>
              <a:pPr>
                <a:defRPr/>
              </a:pPr>
              <a:t>2018/1/10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F0DD-2EB3-4841-BC04-5E0E052FC0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285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C5623A5B-BE50-49C9-96A3-44CA19F684C2}" type="datetime1">
              <a:rPr lang="zh-TW" altLang="en-US"/>
              <a:pPr>
                <a:defRPr/>
              </a:pPr>
              <a:t>2018/1/10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284913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087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2008DEC-E19B-4006-9D6C-42694AEFA0F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99336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9337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>
                <a:ea typeface="新細明體" pitchFamily="18" charset="-12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  <p:sldLayoutId id="2147484122" r:id="rId12"/>
    <p:sldLayoutId id="2147484123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8118" y="1052736"/>
            <a:ext cx="8785225" cy="1944687"/>
          </a:xfrm>
        </p:spPr>
        <p:txBody>
          <a:bodyPr/>
          <a:lstStyle/>
          <a:p>
            <a:r>
              <a:rPr lang="en-US" altLang="zh-TW" sz="3600" i="0" dirty="0"/>
              <a:t>Leftmost Longest Regular Expression Matching in Reconfigurable Logic</a:t>
            </a:r>
            <a:endParaRPr lang="zh-TW" altLang="zh-TW" sz="3600" i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429000"/>
            <a:ext cx="6444716" cy="2160588"/>
          </a:xfrm>
        </p:spPr>
        <p:txBody>
          <a:bodyPr/>
          <a:lstStyle/>
          <a:p>
            <a:pPr algn="l"/>
            <a:r>
              <a:rPr lang="en-US" altLang="zh-TW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Author: </a:t>
            </a:r>
            <a:r>
              <a:rPr lang="en-US" altLang="zh-TW" sz="1800" dirty="0" err="1"/>
              <a:t>Kubilay</a:t>
            </a:r>
            <a:r>
              <a:rPr lang="en-US" altLang="zh-TW" sz="1800" dirty="0"/>
              <a:t> </a:t>
            </a:r>
            <a:r>
              <a:rPr lang="en-US" altLang="zh-TW" sz="1800" dirty="0" err="1"/>
              <a:t>Atasu</a:t>
            </a:r>
            <a:endParaRPr lang="en-US" altLang="zh-TW" sz="1800" dirty="0" smtClean="0"/>
          </a:p>
          <a:p>
            <a:pPr algn="l"/>
            <a:r>
              <a:rPr lang="en-US" altLang="zh-TW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</a:t>
            </a:r>
            <a:r>
              <a:rPr lang="en-US" altLang="zh-TW" sz="1600" dirty="0" smtClean="0"/>
              <a:t>Yi-Hsien Wu</a:t>
            </a:r>
          </a:p>
          <a:p>
            <a:pPr algn="l"/>
            <a:r>
              <a:rPr lang="en-US" altLang="zh-TW" sz="1600" dirty="0"/>
              <a:t>Conference </a:t>
            </a:r>
            <a:r>
              <a:rPr lang="en-US" altLang="zh-TW" sz="1600" dirty="0" smtClean="0"/>
              <a:t>: </a:t>
            </a:r>
            <a:r>
              <a:rPr lang="en-US" altLang="zh-TW" sz="1800" dirty="0"/>
              <a:t>2015 International Conference on Field Programmable Technology (FPT</a:t>
            </a:r>
            <a:r>
              <a:rPr lang="en-US" altLang="zh-TW" sz="1800" dirty="0" smtClean="0"/>
              <a:t>)</a:t>
            </a:r>
          </a:p>
          <a:p>
            <a:pPr algn="l"/>
            <a:r>
              <a:rPr lang="en-US" altLang="zh-TW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2018/1/10</a:t>
            </a:r>
            <a:endParaRPr kumimoji="0" lang="en-US" altLang="zh-TW" sz="16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0" y="6016625"/>
            <a:ext cx="59610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 dirty="0"/>
              <a:t>National Cheng Kung University, Taiwan R.O.C.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Results</a:t>
            </a:r>
            <a:r>
              <a:rPr lang="zh-TW" altLang="en-US" sz="3600" dirty="0" smtClean="0"/>
              <a:t> </a:t>
            </a:r>
            <a:r>
              <a:rPr lang="en-US" altLang="zh-TW" sz="3600" dirty="0" smtClean="0"/>
              <a:t>and Analysis</a:t>
            </a:r>
            <a:endParaRPr lang="en-US" altLang="zh-TW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788433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1800" dirty="0"/>
              <a:t>Our designs were synthesized using the </a:t>
            </a:r>
            <a:r>
              <a:rPr lang="en-US" altLang="zh-TW" sz="1800" dirty="0" err="1"/>
              <a:t>Quartus</a:t>
            </a:r>
            <a:r>
              <a:rPr lang="en-US" altLang="zh-TW" sz="1800" dirty="0"/>
              <a:t> II </a:t>
            </a:r>
            <a:r>
              <a:rPr lang="en-US" altLang="zh-TW" sz="1800" dirty="0" smtClean="0"/>
              <a:t>12.1 software</a:t>
            </a:r>
            <a:r>
              <a:rPr lang="en-US" altLang="zh-TW" sz="1800" dirty="0"/>
              <a:t>, for an Altera </a:t>
            </a:r>
            <a:r>
              <a:rPr lang="en-US" altLang="zh-TW" sz="1800" dirty="0" err="1"/>
              <a:t>Stratix</a:t>
            </a:r>
            <a:r>
              <a:rPr lang="en-US" altLang="zh-TW" sz="1800" dirty="0"/>
              <a:t> IV GX530 FPGA. </a:t>
            </a: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 smtClean="0"/>
              <a:t>We </a:t>
            </a:r>
            <a:r>
              <a:rPr lang="en-US" altLang="zh-TW" sz="1800" dirty="0"/>
              <a:t>used </a:t>
            </a:r>
            <a:r>
              <a:rPr lang="en-US" altLang="zh-TW" sz="1800" dirty="0" smtClean="0"/>
              <a:t>the maximum </a:t>
            </a:r>
            <a:r>
              <a:rPr lang="en-US" altLang="zh-TW" sz="1800" dirty="0"/>
              <a:t>effort settings of the synthesis tool.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The start-offset and </a:t>
            </a:r>
            <a:r>
              <a:rPr lang="en-US" altLang="zh-TW" sz="1800" dirty="0"/>
              <a:t>the end-offset positions stored in the span data structures</a:t>
            </a:r>
          </a:p>
          <a:p>
            <a:pPr marL="0" indent="0">
              <a:buNone/>
            </a:pPr>
            <a:r>
              <a:rPr lang="en-US" altLang="zh-TW" sz="1800" dirty="0"/>
              <a:t>were 32 bits wide in our experiments</a:t>
            </a:r>
            <a:r>
              <a:rPr lang="en-US" altLang="zh-TW" sz="1800" dirty="0" smtClean="0"/>
              <a:t>.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/>
              <a:t>The logic resource consumption of the inversion unit </a:t>
            </a:r>
            <a:r>
              <a:rPr lang="en-US" altLang="zh-TW" sz="1800" dirty="0" smtClean="0"/>
              <a:t>and the </a:t>
            </a:r>
            <a:r>
              <a:rPr lang="en-US" altLang="zh-TW" sz="1800" dirty="0"/>
              <a:t>containment filter was minimal.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These </a:t>
            </a:r>
            <a:r>
              <a:rPr lang="en-US" altLang="zh-TW" sz="1800" dirty="0"/>
              <a:t>two units </a:t>
            </a:r>
            <a:r>
              <a:rPr lang="en-US" altLang="zh-TW" sz="1800" dirty="0" smtClean="0"/>
              <a:t>together consumed </a:t>
            </a:r>
            <a:r>
              <a:rPr lang="en-US" altLang="zh-TW" sz="1800" dirty="0"/>
              <a:t>approx. 100 combinational ALUTs and approx. </a:t>
            </a:r>
            <a:r>
              <a:rPr lang="en-US" altLang="zh-TW" sz="1800" dirty="0" smtClean="0"/>
              <a:t>90 dedicated </a:t>
            </a:r>
            <a:r>
              <a:rPr lang="en-US" altLang="zh-TW" sz="1800" dirty="0"/>
              <a:t>registers (bits of storage), and achieved a </a:t>
            </a:r>
            <a:r>
              <a:rPr lang="en-US" altLang="zh-TW" sz="1800" dirty="0" smtClean="0"/>
              <a:t>clock frequency </a:t>
            </a:r>
            <a:r>
              <a:rPr lang="en-US" altLang="zh-TW" sz="1800" dirty="0"/>
              <a:t>of approx. 300 </a:t>
            </a:r>
            <a:r>
              <a:rPr lang="en-US" altLang="zh-TW" sz="1800" dirty="0" err="1"/>
              <a:t>MHz.</a:t>
            </a:r>
            <a:endParaRPr lang="en-US" altLang="zh-TW" sz="1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8246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Results</a:t>
            </a:r>
            <a:r>
              <a:rPr lang="zh-TW" altLang="en-US" sz="3600" dirty="0" smtClean="0"/>
              <a:t> </a:t>
            </a:r>
            <a:r>
              <a:rPr lang="en-US" altLang="zh-TW" sz="3600" dirty="0" smtClean="0"/>
              <a:t>and Analysis</a:t>
            </a:r>
            <a:endParaRPr lang="en-US" altLang="zh-TW" sz="36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800" dirty="0"/>
              <a:t>Experiments were performed using a regex set with </a:t>
            </a:r>
            <a:r>
              <a:rPr lang="en-US" altLang="zh-TW" sz="1800" dirty="0" smtClean="0"/>
              <a:t>25 </a:t>
            </a:r>
            <a:r>
              <a:rPr lang="en-US" altLang="zh-TW" sz="1800" dirty="0" err="1" smtClean="0"/>
              <a:t>regexs</a:t>
            </a:r>
            <a:r>
              <a:rPr lang="en-US" altLang="zh-TW" sz="1800" dirty="0" smtClean="0"/>
              <a:t> </a:t>
            </a:r>
            <a:r>
              <a:rPr lang="en-US" altLang="zh-TW" sz="1800" dirty="0"/>
              <a:t>from the text analytics </a:t>
            </a:r>
            <a:r>
              <a:rPr lang="en-US" altLang="zh-TW" sz="1800" dirty="0" smtClean="0"/>
              <a:t>domain.</a:t>
            </a:r>
            <a:endParaRPr lang="zh-TW" altLang="en-US" sz="1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9692" y="2492896"/>
            <a:ext cx="5629436" cy="3311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36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3200" dirty="0" smtClean="0"/>
              <a:t>Introduction</a:t>
            </a:r>
          </a:p>
          <a:p>
            <a:endParaRPr lang="en-US" altLang="zh-TW" sz="3200" dirty="0"/>
          </a:p>
          <a:p>
            <a:r>
              <a:rPr lang="en-US" altLang="zh-TW" sz="3200" dirty="0"/>
              <a:t>Proposed </a:t>
            </a:r>
            <a:r>
              <a:rPr lang="en-US" altLang="zh-TW" sz="3200" dirty="0" smtClean="0"/>
              <a:t>Scheme</a:t>
            </a:r>
          </a:p>
          <a:p>
            <a:endParaRPr lang="en-US" altLang="zh-TW" sz="3200" dirty="0"/>
          </a:p>
          <a:p>
            <a:r>
              <a:rPr lang="en-US" altLang="zh-TW" sz="3200" dirty="0" smtClean="0"/>
              <a:t>Results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and Analysis</a:t>
            </a:r>
          </a:p>
          <a:p>
            <a:endParaRPr lang="en-US" altLang="zh-TW" sz="3200" dirty="0"/>
          </a:p>
          <a:p>
            <a:pPr marL="0" indent="0">
              <a:buNone/>
            </a:pPr>
            <a:endParaRPr lang="en-US" altLang="zh-TW" sz="3200" dirty="0" smtClean="0"/>
          </a:p>
          <a:p>
            <a:endParaRPr lang="en-US" altLang="zh-TW" sz="3200" dirty="0"/>
          </a:p>
          <a:p>
            <a:endParaRPr lang="zh-TW" altLang="en-US" sz="2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022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Introduction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800" dirty="0"/>
              <a:t>Regular expression (regex) matching is an </a:t>
            </a:r>
            <a:r>
              <a:rPr lang="en-US" altLang="zh-TW" sz="1800" dirty="0" smtClean="0"/>
              <a:t>essential</a:t>
            </a:r>
            <a:r>
              <a:rPr lang="zh-TW" altLang="en-US" sz="1800" dirty="0" smtClean="0"/>
              <a:t> </a:t>
            </a:r>
            <a:r>
              <a:rPr lang="en-US" altLang="zh-TW" sz="1800" dirty="0" smtClean="0"/>
              <a:t>part </a:t>
            </a:r>
            <a:r>
              <a:rPr lang="en-US" altLang="zh-TW" sz="1800" dirty="0"/>
              <a:t>of text analytics and network intrusion detection systems</a:t>
            </a:r>
            <a:r>
              <a:rPr lang="en-US" altLang="zh-TW" sz="1800" dirty="0" smtClean="0"/>
              <a:t>.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/>
              <a:t>The leftmost longest regex matching feature enables finding </a:t>
            </a:r>
            <a:r>
              <a:rPr lang="en-US" altLang="zh-TW" sz="1800" dirty="0" smtClean="0"/>
              <a:t>a</a:t>
            </a:r>
            <a:r>
              <a:rPr lang="zh-TW" altLang="en-US" sz="1800" dirty="0" smtClean="0"/>
              <a:t> </a:t>
            </a:r>
            <a:r>
              <a:rPr lang="en-US" altLang="zh-TW" sz="1800" dirty="0" smtClean="0"/>
              <a:t>leftmost </a:t>
            </a:r>
            <a:r>
              <a:rPr lang="en-US" altLang="zh-TW" sz="1800" dirty="0"/>
              <a:t>derivation of an input text and helps resolve </a:t>
            </a:r>
            <a:r>
              <a:rPr lang="en-US" altLang="zh-TW" sz="1800" dirty="0" smtClean="0"/>
              <a:t>ambiguities</a:t>
            </a:r>
            <a:r>
              <a:rPr lang="zh-TW" altLang="en-US" sz="1800" dirty="0" smtClean="0"/>
              <a:t> </a:t>
            </a:r>
            <a:r>
              <a:rPr lang="en-US" altLang="zh-TW" sz="1800" dirty="0" smtClean="0"/>
              <a:t>that </a:t>
            </a:r>
            <a:r>
              <a:rPr lang="en-US" altLang="zh-TW" sz="1800" dirty="0"/>
              <a:t>can arise in natural-language </a:t>
            </a:r>
            <a:r>
              <a:rPr lang="en-US" altLang="zh-TW" sz="1800" dirty="0" smtClean="0"/>
              <a:t>parsing.</a:t>
            </a:r>
          </a:p>
          <a:p>
            <a:pPr marL="0" indent="0">
              <a:buNone/>
            </a:pPr>
            <a:endParaRPr lang="en-US" altLang="zh-TW" sz="18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altLang="zh-TW" sz="1800" dirty="0"/>
              <a:t>W</a:t>
            </a:r>
            <a:r>
              <a:rPr lang="en-US" altLang="zh-TW" sz="1800" dirty="0" smtClean="0"/>
              <a:t>hen </a:t>
            </a:r>
            <a:r>
              <a:rPr lang="en-US" altLang="zh-TW" sz="1800" dirty="0"/>
              <a:t>several regex </a:t>
            </a:r>
            <a:r>
              <a:rPr lang="en-US" altLang="zh-TW" sz="1800" dirty="0" smtClean="0"/>
              <a:t>matches</a:t>
            </a:r>
            <a:r>
              <a:rPr lang="zh-TW" altLang="en-US" sz="1800" dirty="0" smtClean="0"/>
              <a:t> </a:t>
            </a:r>
            <a:r>
              <a:rPr lang="en-US" altLang="zh-TW" sz="1800" dirty="0" smtClean="0"/>
              <a:t>that </a:t>
            </a:r>
            <a:r>
              <a:rPr lang="en-US" altLang="zh-TW" sz="1800" dirty="0"/>
              <a:t>end at the same offset position exist, typically only </a:t>
            </a:r>
            <a:r>
              <a:rPr lang="en-US" altLang="zh-TW" sz="1800" dirty="0" smtClean="0"/>
              <a:t>the</a:t>
            </a:r>
            <a:r>
              <a:rPr lang="zh-TW" altLang="en-US" sz="1800" dirty="0" smtClean="0"/>
              <a:t> </a:t>
            </a:r>
            <a:r>
              <a:rPr lang="en-US" altLang="zh-TW" sz="1800" i="1" dirty="0" smtClean="0"/>
              <a:t>span </a:t>
            </a:r>
            <a:r>
              <a:rPr lang="en-US" altLang="zh-TW" sz="1800" dirty="0"/>
              <a:t>with the smallest start-offset value will be reported.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This</a:t>
            </a:r>
            <a:r>
              <a:rPr lang="zh-TW" altLang="en-US" sz="1800" dirty="0"/>
              <a:t> </a:t>
            </a:r>
            <a:r>
              <a:rPr lang="en-US" altLang="zh-TW" sz="1800" dirty="0" smtClean="0"/>
              <a:t>technique </a:t>
            </a:r>
            <a:r>
              <a:rPr lang="en-US" altLang="zh-TW" sz="1800" dirty="0"/>
              <a:t>is called </a:t>
            </a:r>
            <a:r>
              <a:rPr lang="en-US" altLang="zh-TW" sz="1800" i="1" dirty="0"/>
              <a:t>leftmost regex matching </a:t>
            </a:r>
            <a:r>
              <a:rPr lang="en-US" altLang="zh-TW" sz="1800" dirty="0" smtClean="0"/>
              <a:t>.</a:t>
            </a:r>
            <a:endParaRPr lang="en-US" altLang="zh-TW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4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Proposed Scheme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506184" y="1412776"/>
            <a:ext cx="3350292" cy="4644516"/>
          </a:xfrm>
        </p:spPr>
        <p:txBody>
          <a:bodyPr/>
          <a:lstStyle/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/>
              <a:t>Each regex match is associated with a </a:t>
            </a:r>
            <a:r>
              <a:rPr lang="en-US" altLang="zh-TW" sz="1800" dirty="0" smtClean="0"/>
              <a:t>span</a:t>
            </a:r>
            <a:r>
              <a:rPr lang="zh-TW" altLang="en-US" sz="1800" dirty="0" smtClean="0"/>
              <a:t> </a:t>
            </a:r>
            <a:r>
              <a:rPr lang="en-US" altLang="zh-TW" sz="1800" dirty="0" smtClean="0"/>
              <a:t>(s</a:t>
            </a:r>
            <a:r>
              <a:rPr lang="en-US" altLang="zh-TW" sz="1800" dirty="0"/>
              <a:t>, e), where </a:t>
            </a:r>
            <a:r>
              <a:rPr lang="en-US" altLang="zh-TW" sz="1800" dirty="0" smtClean="0"/>
              <a:t>s </a:t>
            </a:r>
            <a:r>
              <a:rPr lang="en-US" altLang="zh-TW" sz="1800" dirty="0"/>
              <a:t>is the start-offset position and e the </a:t>
            </a:r>
            <a:r>
              <a:rPr lang="en-US" altLang="zh-TW" sz="1800" dirty="0" smtClean="0"/>
              <a:t>end-offset</a:t>
            </a:r>
            <a:r>
              <a:rPr lang="zh-TW" altLang="en-US" sz="1800" dirty="0" smtClean="0"/>
              <a:t> </a:t>
            </a:r>
            <a:r>
              <a:rPr lang="en-US" altLang="zh-TW" sz="1800" dirty="0" smtClean="0"/>
              <a:t>position </a:t>
            </a:r>
            <a:r>
              <a:rPr lang="en-US" altLang="zh-TW" sz="1800" dirty="0"/>
              <a:t>of the regex match</a:t>
            </a:r>
            <a:r>
              <a:rPr lang="en-US" altLang="zh-TW" sz="1800" dirty="0" smtClean="0"/>
              <a:t>.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/>
              <a:t>The leftmost regex match at offset position </a:t>
            </a:r>
            <a:r>
              <a:rPr lang="en-US" altLang="zh-TW" sz="1800" dirty="0" err="1" smtClean="0"/>
              <a:t>i</a:t>
            </a:r>
            <a:r>
              <a:rPr lang="zh-TW" altLang="en-US" sz="1800" dirty="0" smtClean="0"/>
              <a:t> </a:t>
            </a:r>
            <a:r>
              <a:rPr lang="en-US" altLang="zh-TW" sz="1800" dirty="0" smtClean="0"/>
              <a:t>is </a:t>
            </a:r>
            <a:r>
              <a:rPr lang="en-US" altLang="zh-TW" sz="1800" dirty="0"/>
              <a:t>the regex match with the smallest start-offset position </a:t>
            </a:r>
            <a:r>
              <a:rPr lang="en-US" altLang="zh-TW" sz="1800" dirty="0" smtClean="0"/>
              <a:t>value that </a:t>
            </a:r>
            <a:r>
              <a:rPr lang="en-US" altLang="zh-TW" sz="1800" dirty="0"/>
              <a:t>ends at offset position </a:t>
            </a:r>
            <a:r>
              <a:rPr lang="en-US" altLang="zh-TW" sz="1800" dirty="0" err="1"/>
              <a:t>i</a:t>
            </a:r>
            <a:r>
              <a:rPr lang="en-US" altLang="zh-TW" sz="1800" dirty="0" smtClean="0"/>
              <a:t>.</a:t>
            </a:r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A </a:t>
            </a:r>
            <a:r>
              <a:rPr lang="en-US" altLang="zh-TW" sz="1800" dirty="0"/>
              <a:t>leftmost longest regex match is a </a:t>
            </a:r>
            <a:r>
              <a:rPr lang="en-US" altLang="zh-TW" sz="1800" dirty="0" smtClean="0"/>
              <a:t>regex match </a:t>
            </a:r>
            <a:r>
              <a:rPr lang="en-US" altLang="zh-TW" sz="1800" dirty="0"/>
              <a:t>that is </a:t>
            </a:r>
            <a:r>
              <a:rPr lang="en-US" altLang="zh-TW" sz="1800" dirty="0" smtClean="0"/>
              <a:t>not contained </a:t>
            </a:r>
            <a:r>
              <a:rPr lang="en-US" altLang="zh-TW" sz="1800" dirty="0"/>
              <a:t>in any other regex match.</a:t>
            </a:r>
            <a:endParaRPr lang="en-US" altLang="zh-TW" sz="1800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949" y="1412776"/>
            <a:ext cx="4752528" cy="3415237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523470" y="4910131"/>
            <a:ext cx="45165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Out of these eight </a:t>
            </a:r>
            <a:r>
              <a:rPr lang="en-US" altLang="zh-TW" sz="1600" dirty="0" smtClean="0"/>
              <a:t>matches, only </a:t>
            </a:r>
            <a:r>
              <a:rPr lang="en-US" altLang="zh-TW" sz="1600" dirty="0"/>
              <a:t>four are leftmost </a:t>
            </a:r>
            <a:r>
              <a:rPr lang="en-US" altLang="zh-TW" sz="1600" dirty="0" smtClean="0"/>
              <a:t>matches. </a:t>
            </a:r>
          </a:p>
          <a:p>
            <a:r>
              <a:rPr lang="en-US" altLang="zh-TW" sz="1600" dirty="0" smtClean="0"/>
              <a:t>These </a:t>
            </a:r>
            <a:r>
              <a:rPr lang="en-US" altLang="zh-TW" sz="1600" dirty="0"/>
              <a:t>are associated with spans (0, 0), (0, 1), (1, 2</a:t>
            </a:r>
            <a:r>
              <a:rPr lang="en-US" altLang="zh-TW" sz="1600" dirty="0" smtClean="0"/>
              <a:t>),and </a:t>
            </a:r>
            <a:r>
              <a:rPr lang="en-US" altLang="zh-TW" sz="1600" dirty="0"/>
              <a:t>(0, 3).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86757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Proposed </a:t>
            </a:r>
            <a:r>
              <a:rPr lang="en-US" altLang="zh-TW" b="1" dirty="0" smtClean="0"/>
              <a:t>Scheme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384" y="1484784"/>
            <a:ext cx="7696200" cy="4644417"/>
          </a:xfrm>
        </p:spPr>
        <p:txBody>
          <a:bodyPr/>
          <a:lstStyle/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The </a:t>
            </a:r>
            <a:r>
              <a:rPr lang="en-US" altLang="zh-TW" sz="1800" dirty="0"/>
              <a:t>spans </a:t>
            </a:r>
            <a:r>
              <a:rPr lang="en-US" altLang="zh-TW" sz="1800" dirty="0" smtClean="0"/>
              <a:t>produced by </a:t>
            </a:r>
            <a:r>
              <a:rPr lang="en-US" altLang="zh-TW" sz="1800" dirty="0"/>
              <a:t>the regex matcher are initially unsorted and can be </a:t>
            </a:r>
            <a:r>
              <a:rPr lang="en-US" altLang="zh-TW" sz="1800" dirty="0" smtClean="0"/>
              <a:t>sorted</a:t>
            </a:r>
          </a:p>
          <a:p>
            <a:pPr marL="0" indent="0">
              <a:buNone/>
            </a:pPr>
            <a:r>
              <a:rPr lang="en-US" altLang="zh-TW" sz="1800" dirty="0"/>
              <a:t>in increasing order of the start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offsets</a:t>
            </a:r>
            <a:r>
              <a:rPr lang="en-US" altLang="zh-TW" sz="1800" dirty="0"/>
              <a:t>, where the spans </a:t>
            </a:r>
            <a:r>
              <a:rPr lang="en-US" altLang="zh-TW" sz="1800" dirty="0" smtClean="0"/>
              <a:t>having </a:t>
            </a:r>
          </a:p>
          <a:p>
            <a:pPr marL="0" indent="0">
              <a:buNone/>
            </a:pPr>
            <a:r>
              <a:rPr lang="en-US" altLang="zh-TW" sz="1800" dirty="0" smtClean="0"/>
              <a:t>the same </a:t>
            </a:r>
            <a:r>
              <a:rPr lang="en-US" altLang="zh-TW" sz="1800" dirty="0"/>
              <a:t>start offset are </a:t>
            </a:r>
            <a:r>
              <a:rPr lang="en-US" altLang="zh-TW" sz="1800" dirty="0" smtClean="0"/>
              <a:t>sorted</a:t>
            </a:r>
          </a:p>
          <a:p>
            <a:pPr marL="0" indent="0">
              <a:buNone/>
            </a:pPr>
            <a:r>
              <a:rPr lang="en-US" altLang="zh-TW" sz="1800" dirty="0" smtClean="0"/>
              <a:t> </a:t>
            </a:r>
            <a:r>
              <a:rPr lang="en-US" altLang="zh-TW" sz="1800" dirty="0"/>
              <a:t>in decreasing order of their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end offsets</a:t>
            </a:r>
            <a:r>
              <a:rPr lang="en-US" altLang="zh-TW" sz="1800" dirty="0"/>
              <a:t>.</a:t>
            </a: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endParaRPr lang="en-US" altLang="zh-TW" sz="1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198" y="1382830"/>
            <a:ext cx="5976856" cy="1649681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7904" y="3469598"/>
            <a:ext cx="5217904" cy="2764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06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Proposed </a:t>
            </a:r>
            <a:r>
              <a:rPr lang="en-US" altLang="zh-TW" b="1" dirty="0" smtClean="0"/>
              <a:t>Scheme 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9" name="內容版面配置區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800" dirty="0"/>
              <a:t>The containment filter processes the sorted spans in </a:t>
            </a:r>
            <a:r>
              <a:rPr lang="en-US" altLang="zh-TW" sz="1800" dirty="0" smtClean="0"/>
              <a:t>a streaming </a:t>
            </a:r>
            <a:r>
              <a:rPr lang="en-US" altLang="zh-TW" sz="1800" dirty="0"/>
              <a:t>way, and stores only one span in its local registers</a:t>
            </a:r>
            <a:r>
              <a:rPr lang="en-US" altLang="zh-TW" sz="1800" dirty="0" smtClean="0"/>
              <a:t>.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/>
              <a:t>As an </a:t>
            </a:r>
            <a:r>
              <a:rPr lang="en-US" altLang="zh-TW" sz="1800" dirty="0" smtClean="0"/>
              <a:t>example, assume </a:t>
            </a:r>
            <a:r>
              <a:rPr lang="en-US" altLang="zh-TW" sz="1800" dirty="0"/>
              <a:t>that spans (0, 1), (2, 3), (2, 4), and (1, 5) are produced</a:t>
            </a:r>
          </a:p>
          <a:p>
            <a:pPr marL="0" indent="0">
              <a:buNone/>
            </a:pPr>
            <a:r>
              <a:rPr lang="en-US" altLang="zh-TW" sz="1800" dirty="0"/>
              <a:t>by the regex matcher.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After </a:t>
            </a:r>
            <a:r>
              <a:rPr lang="en-US" altLang="zh-TW" sz="1800" dirty="0"/>
              <a:t>sorting, the spans are reordered </a:t>
            </a:r>
            <a:r>
              <a:rPr lang="en-US" altLang="zh-TW" sz="1800" dirty="0" smtClean="0"/>
              <a:t>as follows</a:t>
            </a:r>
            <a:r>
              <a:rPr lang="en-US" altLang="zh-TW" sz="1800" dirty="0"/>
              <a:t>: (0, 1), (1, 5), (2, 4), and (2, 3). </a:t>
            </a: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The </a:t>
            </a:r>
            <a:r>
              <a:rPr lang="en-US" altLang="zh-TW" sz="1800" dirty="0"/>
              <a:t>containment </a:t>
            </a:r>
            <a:r>
              <a:rPr lang="en-US" altLang="zh-TW" sz="1800" dirty="0" smtClean="0"/>
              <a:t>filter stores </a:t>
            </a:r>
            <a:r>
              <a:rPr lang="en-US" altLang="zh-TW" sz="1800" dirty="0"/>
              <a:t>the first span (0, 1) in its registers. When the second </a:t>
            </a:r>
            <a:r>
              <a:rPr lang="en-US" altLang="zh-TW" sz="1800" dirty="0" smtClean="0"/>
              <a:t>span (1</a:t>
            </a:r>
            <a:r>
              <a:rPr lang="en-US" altLang="zh-TW" sz="1800" dirty="0"/>
              <a:t>, 5) arrives, (0, 1) is written to output and (1, 5) is written </a:t>
            </a:r>
            <a:r>
              <a:rPr lang="en-US" altLang="zh-TW" sz="1800" dirty="0" smtClean="0"/>
              <a:t>to the </a:t>
            </a:r>
            <a:r>
              <a:rPr lang="en-US" altLang="zh-TW" sz="1800" dirty="0"/>
              <a:t>registers.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(</a:t>
            </a:r>
            <a:r>
              <a:rPr lang="en-US" altLang="zh-TW" sz="1800" dirty="0"/>
              <a:t>2, 4) and (2, 3) are not leftmost longest </a:t>
            </a:r>
            <a:r>
              <a:rPr lang="en-US" altLang="zh-TW" sz="1800" dirty="0" smtClean="0"/>
              <a:t>matches </a:t>
            </a:r>
            <a:r>
              <a:rPr lang="en-US" altLang="zh-TW" sz="1800" dirty="0"/>
              <a:t>and are filtered out because they are </a:t>
            </a:r>
            <a:r>
              <a:rPr lang="en-US" altLang="zh-TW" sz="1800" i="1" dirty="0"/>
              <a:t>contained </a:t>
            </a:r>
            <a:r>
              <a:rPr lang="en-US" altLang="zh-TW" sz="1800" dirty="0"/>
              <a:t>in (1, 5</a:t>
            </a:r>
            <a:r>
              <a:rPr lang="en-US" altLang="zh-TW" sz="1800" dirty="0" smtClean="0"/>
              <a:t>).</a:t>
            </a:r>
          </a:p>
          <a:p>
            <a:pPr marL="0" indent="0">
              <a:buNone/>
            </a:pPr>
            <a:r>
              <a:rPr lang="en-US" altLang="zh-TW" sz="1800" dirty="0" smtClean="0"/>
              <a:t>When </a:t>
            </a:r>
            <a:r>
              <a:rPr lang="en-US" altLang="zh-TW" sz="1800" dirty="0"/>
              <a:t>the end-of-stream signal arrives, (1, 5) is </a:t>
            </a:r>
            <a:r>
              <a:rPr lang="en-US" altLang="zh-TW" sz="1800" dirty="0" smtClean="0"/>
              <a:t>written to </a:t>
            </a:r>
            <a:r>
              <a:rPr lang="en-US" altLang="zh-TW" sz="1800" dirty="0"/>
              <a:t>the output. As a result, the two leftmost longest </a:t>
            </a:r>
            <a:r>
              <a:rPr lang="en-US" altLang="zh-TW" sz="1800" dirty="0" smtClean="0"/>
              <a:t>matches are </a:t>
            </a:r>
            <a:r>
              <a:rPr lang="en-US" altLang="zh-TW" sz="1800" dirty="0"/>
              <a:t>computed, namely, (0, 1) and (1, 5).</a:t>
            </a:r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10599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Proposed </a:t>
            </a:r>
            <a:r>
              <a:rPr lang="en-US" altLang="zh-TW" b="1" dirty="0" smtClean="0"/>
              <a:t>Scheme 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pic>
        <p:nvPicPr>
          <p:cNvPr id="11" name="內容版面配置區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7524" y="1337418"/>
            <a:ext cx="5918605" cy="4728226"/>
          </a:xfrm>
          <a:prstGeom prst="rect">
            <a:avLst/>
          </a:prstGeom>
        </p:spPr>
      </p:pic>
      <p:sp>
        <p:nvSpPr>
          <p:cNvPr id="12" name="文字方塊 11"/>
          <p:cNvSpPr txBox="1"/>
          <p:nvPr/>
        </p:nvSpPr>
        <p:spPr>
          <a:xfrm>
            <a:off x="6012160" y="1839888"/>
            <a:ext cx="313184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If we </a:t>
            </a:r>
            <a:r>
              <a:rPr lang="en-US" altLang="zh-TW" sz="1600" dirty="0" smtClean="0"/>
              <a:t>simply invert </a:t>
            </a:r>
            <a:r>
              <a:rPr lang="en-US" altLang="zh-TW" sz="1600" dirty="0"/>
              <a:t>the order of the spans produced by such a leftmost </a:t>
            </a:r>
            <a:r>
              <a:rPr lang="en-US" altLang="zh-TW" sz="1600" dirty="0" smtClean="0"/>
              <a:t>regex matcher</a:t>
            </a:r>
            <a:r>
              <a:rPr lang="en-US" altLang="zh-TW" sz="1600" dirty="0"/>
              <a:t>, the spans will already be sorted in decreasing </a:t>
            </a:r>
            <a:r>
              <a:rPr lang="en-US" altLang="zh-TW" sz="1600" dirty="0" smtClean="0"/>
              <a:t>order of </a:t>
            </a:r>
            <a:r>
              <a:rPr lang="en-US" altLang="zh-TW" sz="1600" dirty="0"/>
              <a:t>the end </a:t>
            </a:r>
            <a:r>
              <a:rPr lang="en-US" altLang="zh-TW" sz="1600" dirty="0" smtClean="0"/>
              <a:t>offsets</a:t>
            </a:r>
            <a:r>
              <a:rPr lang="en-US" altLang="zh-TW" sz="1600" dirty="0"/>
              <a:t>.</a:t>
            </a:r>
            <a:r>
              <a:rPr lang="en-US" altLang="zh-TW" sz="1600" dirty="0" smtClean="0"/>
              <a:t> </a:t>
            </a:r>
          </a:p>
          <a:p>
            <a:r>
              <a:rPr lang="en-US" altLang="zh-TW" sz="1600" dirty="0"/>
              <a:t>T</a:t>
            </a:r>
            <a:r>
              <a:rPr lang="en-US" altLang="zh-TW" sz="1600" dirty="0" smtClean="0"/>
              <a:t>here </a:t>
            </a:r>
            <a:r>
              <a:rPr lang="en-US" altLang="zh-TW" sz="1600" dirty="0"/>
              <a:t>will be no two spans that have </a:t>
            </a:r>
            <a:r>
              <a:rPr lang="en-US" altLang="zh-TW" sz="1600" dirty="0" smtClean="0"/>
              <a:t>the same </a:t>
            </a:r>
            <a:r>
              <a:rPr lang="en-US" altLang="zh-TW" sz="1600" dirty="0"/>
              <a:t>end offset, but different start offsets. </a:t>
            </a:r>
            <a:endParaRPr lang="en-US" altLang="zh-TW" sz="1600" dirty="0" smtClean="0"/>
          </a:p>
          <a:p>
            <a:endParaRPr lang="en-US" altLang="zh-TW" sz="1600" dirty="0"/>
          </a:p>
          <a:p>
            <a:r>
              <a:rPr lang="en-US" altLang="zh-TW" sz="1600" dirty="0" smtClean="0"/>
              <a:t>Therefore</a:t>
            </a:r>
            <a:r>
              <a:rPr lang="en-US" altLang="zh-TW" sz="1600" dirty="0"/>
              <a:t>, </a:t>
            </a:r>
            <a:r>
              <a:rPr lang="en-US" altLang="zh-TW" sz="1600" dirty="0" smtClean="0"/>
              <a:t>inverting the </a:t>
            </a:r>
            <a:r>
              <a:rPr lang="en-US" altLang="zh-TW" sz="1600" dirty="0"/>
              <a:t>order of the spans produced by the regex matcher </a:t>
            </a:r>
            <a:r>
              <a:rPr lang="en-US" altLang="zh-TW" sz="1600" dirty="0" smtClean="0"/>
              <a:t>creates a </a:t>
            </a:r>
            <a:r>
              <a:rPr lang="en-US" altLang="zh-TW" sz="1600" dirty="0"/>
              <a:t>sorted stream of spans that can be consumed directly </a:t>
            </a:r>
            <a:r>
              <a:rPr lang="en-US" altLang="zh-TW" sz="1600" dirty="0" smtClean="0"/>
              <a:t>by a </a:t>
            </a:r>
            <a:r>
              <a:rPr lang="en-US" altLang="zh-TW" sz="1600" dirty="0"/>
              <a:t>containment filter.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94933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Proposed </a:t>
            </a:r>
            <a:r>
              <a:rPr lang="en-US" altLang="zh-TW" b="1" dirty="0" smtClean="0"/>
              <a:t>Scheme 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800" dirty="0"/>
              <a:t>The architectures presented so far can produce </a:t>
            </a:r>
            <a:r>
              <a:rPr lang="en-US" altLang="zh-TW" sz="1800" dirty="0" smtClean="0"/>
              <a:t>leftmost longest </a:t>
            </a:r>
            <a:r>
              <a:rPr lang="en-US" altLang="zh-TW" sz="1800" dirty="0"/>
              <a:t>regex matches that overlap</a:t>
            </a:r>
            <a:r>
              <a:rPr lang="en-US" altLang="zh-TW" sz="1800" dirty="0" smtClean="0"/>
              <a:t>.</a:t>
            </a:r>
          </a:p>
          <a:p>
            <a:pPr marL="0" indent="0">
              <a:buNone/>
            </a:pPr>
            <a:r>
              <a:rPr lang="en-US" altLang="zh-TW" sz="1800" dirty="0"/>
              <a:t>In this section, we </a:t>
            </a:r>
            <a:r>
              <a:rPr lang="en-US" altLang="zh-TW" sz="1800" dirty="0" smtClean="0"/>
              <a:t>therefore present </a:t>
            </a:r>
            <a:r>
              <a:rPr lang="en-US" altLang="zh-TW" sz="1800" dirty="0"/>
              <a:t>modifications to these architectures that </a:t>
            </a:r>
            <a:r>
              <a:rPr lang="en-US" altLang="zh-TW" sz="1800" dirty="0" smtClean="0"/>
              <a:t>enable computation </a:t>
            </a:r>
            <a:r>
              <a:rPr lang="en-US" altLang="zh-TW" sz="1800" dirty="0"/>
              <a:t>of non-overlapping leftmost longest matches</a:t>
            </a:r>
            <a:r>
              <a:rPr lang="en-US" altLang="zh-TW" sz="1800" dirty="0" smtClean="0"/>
              <a:t>.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/>
              <a:t>Two spans (s0, e0) and (s1, e1) overlap </a:t>
            </a:r>
            <a:r>
              <a:rPr lang="en-US" altLang="zh-TW" sz="1800" dirty="0" smtClean="0"/>
              <a:t>if (s1 </a:t>
            </a:r>
            <a:r>
              <a:rPr lang="en-US" altLang="zh-TW" sz="1800" dirty="0"/>
              <a:t>&gt; s0) and (e1 &gt; e0) and (s1 · e0) or if (s0 &gt; s1) </a:t>
            </a:r>
            <a:r>
              <a:rPr lang="en-US" altLang="zh-TW" sz="1800" dirty="0" smtClean="0"/>
              <a:t>and </a:t>
            </a:r>
            <a:r>
              <a:rPr lang="pt-BR" altLang="zh-TW" sz="1800" dirty="0" smtClean="0"/>
              <a:t>(e0 </a:t>
            </a:r>
            <a:r>
              <a:rPr lang="pt-BR" altLang="zh-TW" sz="1800" dirty="0"/>
              <a:t>&gt; e1) and (s0 · e1</a:t>
            </a:r>
            <a:r>
              <a:rPr lang="pt-BR" altLang="zh-TW" sz="1800" dirty="0" smtClean="0"/>
              <a:t>).</a:t>
            </a:r>
          </a:p>
          <a:p>
            <a:pPr marL="0" indent="0">
              <a:buNone/>
            </a:pPr>
            <a:endParaRPr lang="zh-TW" altLang="en-US" sz="1800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219229"/>
              </p:ext>
            </p:extLst>
          </p:nvPr>
        </p:nvGraphicFramePr>
        <p:xfrm>
          <a:off x="935596" y="3678237"/>
          <a:ext cx="471652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3305">
                  <a:extLst>
                    <a:ext uri="{9D8B030D-6E8A-4147-A177-3AD203B41FA5}">
                      <a16:colId xmlns:a16="http://schemas.microsoft.com/office/drawing/2014/main" val="1823441245"/>
                    </a:ext>
                  </a:extLst>
                </a:gridCol>
                <a:gridCol w="943305">
                  <a:extLst>
                    <a:ext uri="{9D8B030D-6E8A-4147-A177-3AD203B41FA5}">
                      <a16:colId xmlns:a16="http://schemas.microsoft.com/office/drawing/2014/main" val="1774999490"/>
                    </a:ext>
                  </a:extLst>
                </a:gridCol>
                <a:gridCol w="943305">
                  <a:extLst>
                    <a:ext uri="{9D8B030D-6E8A-4147-A177-3AD203B41FA5}">
                      <a16:colId xmlns:a16="http://schemas.microsoft.com/office/drawing/2014/main" val="470623904"/>
                    </a:ext>
                  </a:extLst>
                </a:gridCol>
                <a:gridCol w="943305">
                  <a:extLst>
                    <a:ext uri="{9D8B030D-6E8A-4147-A177-3AD203B41FA5}">
                      <a16:colId xmlns:a16="http://schemas.microsoft.com/office/drawing/2014/main" val="1075734891"/>
                    </a:ext>
                  </a:extLst>
                </a:gridCol>
                <a:gridCol w="943305">
                  <a:extLst>
                    <a:ext uri="{9D8B030D-6E8A-4147-A177-3AD203B41FA5}">
                      <a16:colId xmlns:a16="http://schemas.microsoft.com/office/drawing/2014/main" val="9761098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s0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s1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e0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e1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5479026"/>
                  </a:ext>
                </a:extLst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005700"/>
              </p:ext>
            </p:extLst>
          </p:nvPr>
        </p:nvGraphicFramePr>
        <p:xfrm>
          <a:off x="935596" y="4320539"/>
          <a:ext cx="471652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3305">
                  <a:extLst>
                    <a:ext uri="{9D8B030D-6E8A-4147-A177-3AD203B41FA5}">
                      <a16:colId xmlns:a16="http://schemas.microsoft.com/office/drawing/2014/main" val="1823441245"/>
                    </a:ext>
                  </a:extLst>
                </a:gridCol>
                <a:gridCol w="943305">
                  <a:extLst>
                    <a:ext uri="{9D8B030D-6E8A-4147-A177-3AD203B41FA5}">
                      <a16:colId xmlns:a16="http://schemas.microsoft.com/office/drawing/2014/main" val="1774999490"/>
                    </a:ext>
                  </a:extLst>
                </a:gridCol>
                <a:gridCol w="943305">
                  <a:extLst>
                    <a:ext uri="{9D8B030D-6E8A-4147-A177-3AD203B41FA5}">
                      <a16:colId xmlns:a16="http://schemas.microsoft.com/office/drawing/2014/main" val="470623904"/>
                    </a:ext>
                  </a:extLst>
                </a:gridCol>
                <a:gridCol w="943305">
                  <a:extLst>
                    <a:ext uri="{9D8B030D-6E8A-4147-A177-3AD203B41FA5}">
                      <a16:colId xmlns:a16="http://schemas.microsoft.com/office/drawing/2014/main" val="1075734891"/>
                    </a:ext>
                  </a:extLst>
                </a:gridCol>
                <a:gridCol w="943305">
                  <a:extLst>
                    <a:ext uri="{9D8B030D-6E8A-4147-A177-3AD203B41FA5}">
                      <a16:colId xmlns:a16="http://schemas.microsoft.com/office/drawing/2014/main" val="9761098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s1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s0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e1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e0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5479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308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Proposed </a:t>
            </a:r>
            <a:r>
              <a:rPr lang="en-US" altLang="zh-TW" b="1" dirty="0" smtClean="0"/>
              <a:t>Scheme 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858828" y="6284913"/>
            <a:ext cx="1600200" cy="457200"/>
          </a:xfrm>
        </p:spPr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636" y="1484784"/>
            <a:ext cx="5724636" cy="3066769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1007604" y="4689140"/>
            <a:ext cx="69487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C</a:t>
            </a:r>
            <a:r>
              <a:rPr lang="en-US" altLang="zh-TW" dirty="0" smtClean="0"/>
              <a:t>omputing </a:t>
            </a:r>
            <a:r>
              <a:rPr lang="en-US" altLang="zh-TW" dirty="0"/>
              <a:t>the non-overlapping </a:t>
            </a:r>
            <a:r>
              <a:rPr lang="en-US" altLang="zh-TW" dirty="0" smtClean="0"/>
              <a:t>leftmost longest matches </a:t>
            </a:r>
            <a:r>
              <a:rPr lang="en-US" altLang="zh-TW" dirty="0"/>
              <a:t>is to produce all possible regex </a:t>
            </a:r>
            <a:r>
              <a:rPr lang="en-US" altLang="zh-TW" dirty="0" smtClean="0"/>
              <a:t>matches, sort </a:t>
            </a:r>
            <a:r>
              <a:rPr lang="en-US" altLang="zh-TW" dirty="0"/>
              <a:t>the associated spans, and filter out overlapping spans.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6695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自訂 1">
      <a:majorFont>
        <a:latin typeface="Cambr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94501</TotalTime>
  <Words>978</Words>
  <Application>Microsoft Office PowerPoint</Application>
  <PresentationFormat>如螢幕大小 (4:3)</PresentationFormat>
  <Paragraphs>118</Paragraphs>
  <Slides>11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9" baseType="lpstr">
      <vt:lpstr>新細明體</vt:lpstr>
      <vt:lpstr>標楷體</vt:lpstr>
      <vt:lpstr>Arial</vt:lpstr>
      <vt:lpstr>Arial Black</vt:lpstr>
      <vt:lpstr>Cambria</vt:lpstr>
      <vt:lpstr>Times New Roman</vt:lpstr>
      <vt:lpstr>Wingdings</vt:lpstr>
      <vt:lpstr>Studio</vt:lpstr>
      <vt:lpstr>Leftmost Longest Regular Expression Matching in Reconfigurable Logic</vt:lpstr>
      <vt:lpstr>Outline</vt:lpstr>
      <vt:lpstr>Introduction</vt:lpstr>
      <vt:lpstr>Proposed Scheme</vt:lpstr>
      <vt:lpstr>Proposed Scheme</vt:lpstr>
      <vt:lpstr>Proposed Scheme </vt:lpstr>
      <vt:lpstr>Proposed Scheme </vt:lpstr>
      <vt:lpstr>Proposed Scheme </vt:lpstr>
      <vt:lpstr>Proposed Scheme </vt:lpstr>
      <vt:lpstr>Results and Analysis</vt:lpstr>
      <vt:lpstr>Results and Analysis</vt:lpstr>
    </vt:vector>
  </TitlesOfParts>
  <Company>mediahome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Thesis_ECDS</dc:title>
  <dc:creator>MinYuanTsai</dc:creator>
  <cp:lastModifiedBy>mike</cp:lastModifiedBy>
  <cp:revision>3336</cp:revision>
  <cp:lastPrinted>2013-07-22T14:09:02Z</cp:lastPrinted>
  <dcterms:created xsi:type="dcterms:W3CDTF">2004-07-16T19:12:18Z</dcterms:created>
  <dcterms:modified xsi:type="dcterms:W3CDTF">2018-01-10T04:26:41Z</dcterms:modified>
</cp:coreProperties>
</file>